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8" r:id="rId8"/>
    <p:sldId id="261" r:id="rId9"/>
    <p:sldId id="262" r:id="rId10"/>
    <p:sldId id="264" r:id="rId11"/>
    <p:sldId id="265" r:id="rId12"/>
    <p:sldId id="270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E6110-788B-4476-B3B8-833EA833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39C609B-F257-44C2-93A0-72A9485A4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677339-7733-4730-98D5-5650B45F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9187E8-E1F3-47A0-9F84-98F9D624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A1D8D-748D-4150-A561-81E27A88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D40863-4DD7-4373-89D9-876A1FAC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A138B1-80E9-41C4-BCF3-E932FFBDE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52FA1A-8177-4A25-B2D9-11CC5F62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8522D9-43CE-4F88-B5F7-8772DDD3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4F2780-B9C4-4113-9EAE-825A8078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45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0A28E1-B5D6-44D7-AC96-1C4CFCA65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E4C760-9E7A-4A75-AC81-AFA821CB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3ACF1C-DEE4-4859-A141-43144197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EBC354-E062-4FCF-AEFD-91906CD7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4EAB42-85E7-4C6D-A3E2-FB3A28E1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55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263F60-82A2-4E34-A68A-4E4445B9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DE36EF-16F5-4F83-AF22-B1B01BB2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4289A7-CEB3-4EF4-846D-071004F4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C2EFF1-EEAC-4D10-BB6D-1E5F5C4F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092793-ABEF-4D75-8333-377283C9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8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310E6-6172-41A1-A6B8-4301B065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1A4150-AA92-4450-82FD-EC9E45AF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29D76B-BC26-4DEC-8634-0CA5C006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1CD365-AA42-4713-BD50-4593DEBB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9477F1-9096-4B06-B901-3B6C6AA6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9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88823A-EF6D-4714-8C57-19C2FE56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754652-2D24-4F6C-8364-8047DD10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2695F-833D-4E23-BC91-1AC10681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03C012-1DBB-48C8-81D0-6F2D7DE4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9266EF-DD33-41AD-AEB5-3333172C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E77B8D-E985-4D46-8B30-58CDF849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71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033AE-DB67-49A1-878E-34256ADE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4D3B9F-07C0-4A93-AB86-E9DADA5D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DA853D-D5E5-4E46-9CC2-777B79ACD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35B39AF-8B10-423A-B88E-11C22E58E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1B29561-EA19-4C26-9F51-BF93E8AC4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06A15FB-2407-4BF7-8670-7C93943B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4CB927-B529-43BD-86FA-A85DDFC8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406C146-FA68-448B-9B2B-4B9EF44A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24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476C2-EAB0-406A-BE12-EE3FD06A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F6906B6-B7F8-4B2B-A958-BFBE4C61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C24859-5256-4A63-B382-B970725C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0350175-592E-441A-9D44-BD368BF5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2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3034A81-5B64-4CB8-A366-DB2F5F29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527A21C-EC7A-4FE2-8618-A67449E4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403ADF-7B7C-42D5-AEDB-92D7F52D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0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5319EB-920C-4E07-99C1-5A1E98D3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E27863-83CB-4405-B08E-238761E2D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E80C939-A125-4321-9B97-CD7EFCCDC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A4D8FA-A6AF-43DC-938F-8CD97D15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782CAC-16A5-47EF-98EF-9C95EB78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F5DF55-B6A7-4405-9632-11C526F7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8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BA1AA-56D4-472E-9FB9-76001066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4F7626-DB18-4949-AD58-D3F8886B1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5BAE16-ED81-4B2C-84AE-09EBB0FCA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11A7D7-C69F-44A8-8720-C28EAEA4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57AA64-D051-4397-87C5-8E564496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F3A010-B7F9-49CA-864A-FCF2970C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6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98AEEEF-8E83-422C-80BA-46B44ECC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908F73-4533-4649-93FA-0775410D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C85154-4575-47AD-A67E-0723401FE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ED51-6D56-491D-9A94-91164E2C7590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B6F96F-4155-406F-A1B8-F9D400B0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452CD0-EB87-4F0A-BED2-DF149A5E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64D2-339D-4D1E-8EA3-A1804966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79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048E29-8FE2-4F29-A762-CBBAEA92C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Glossy Probe Reprojection for Interactive Global Illumination</a:t>
            </a:r>
            <a:endParaRPr lang="ko-KR" altLang="en-US" sz="4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78C719-3384-4C7F-991B-189EBCBFD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20140159 Kim </a:t>
            </a:r>
            <a:r>
              <a:rPr lang="en-US" altLang="ko-KR" dirty="0" err="1"/>
              <a:t>Hajun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4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744E7A-FC54-47AD-968E-8465AF23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Rendering Global Illumination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A474DC-EF45-400B-AEB4-FFA8478A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each nearby probe in probe grid (8 of them)</a:t>
            </a:r>
          </a:p>
          <a:p>
            <a:pPr lvl="1"/>
            <a:r>
              <a:rPr lang="en-US" altLang="ko-KR" dirty="0"/>
              <a:t>(a) Estimate reflection point by reprojection</a:t>
            </a:r>
          </a:p>
          <a:p>
            <a:pPr lvl="1"/>
            <a:r>
              <a:rPr lang="en-US" altLang="ko-KR" dirty="0"/>
              <a:t>Sample glossy color from estimated reflection point</a:t>
            </a:r>
          </a:p>
          <a:p>
            <a:pPr lvl="1"/>
            <a:r>
              <a:rPr lang="en-US" altLang="ko-KR" dirty="0"/>
              <a:t>(b) Assess probe sample and determine whether if it’s useful</a:t>
            </a:r>
          </a:p>
          <a:p>
            <a:r>
              <a:rPr lang="en-US" altLang="ko-KR" dirty="0"/>
              <a:t>Get the result(glossy color) by trilinear interpolation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A338D46-B1CD-4584-99D1-27831673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73" y="4001294"/>
            <a:ext cx="2624943" cy="2291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D334905-2FA2-4AC2-BC3F-7ED409110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52" y="4303931"/>
            <a:ext cx="49434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17C07D-394E-452D-9364-B87EF59D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Accurate Warping of Glossy Probes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AB1BDA-25F1-4955-8C4A-F7A3F40F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697" y="3681413"/>
            <a:ext cx="8278318" cy="213382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AADAF54-5C47-4712-823C-76CD42C2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41" y="1690688"/>
            <a:ext cx="5038725" cy="148590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7C2DEC15-1C3C-49B7-A545-FC946A10A064}"/>
              </a:ext>
            </a:extLst>
          </p:cNvPr>
          <p:cNvSpPr/>
          <p:nvPr/>
        </p:nvSpPr>
        <p:spPr>
          <a:xfrm>
            <a:off x="7966746" y="2195513"/>
            <a:ext cx="769590" cy="7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795F3BE-A915-4D89-80D0-D16B0056A495}"/>
              </a:ext>
            </a:extLst>
          </p:cNvPr>
          <p:cNvSpPr/>
          <p:nvPr/>
        </p:nvSpPr>
        <p:spPr>
          <a:xfrm>
            <a:off x="9137541" y="2214311"/>
            <a:ext cx="769590" cy="7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7890296F-147B-4167-A632-710FEDF1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Sharpened boundary</a:t>
            </a:r>
          </a:p>
          <a:p>
            <a:r>
              <a:rPr lang="en-US" altLang="ko-KR" dirty="0"/>
              <a:t>Two-step convolution</a:t>
            </a:r>
          </a:p>
          <a:p>
            <a:pPr lvl="1"/>
            <a:r>
              <a:rPr lang="en-US" altLang="ko-KR" dirty="0"/>
              <a:t>(e) Ground truth</a:t>
            </a:r>
          </a:p>
          <a:p>
            <a:pPr lvl="1"/>
            <a:r>
              <a:rPr lang="en-US" altLang="ko-KR" dirty="0"/>
              <a:t>(f) Naïve</a:t>
            </a:r>
          </a:p>
          <a:p>
            <a:pPr lvl="1"/>
            <a:r>
              <a:rPr lang="en-US" altLang="ko-KR" dirty="0"/>
              <a:t>(g) Step 1</a:t>
            </a:r>
          </a:p>
          <a:p>
            <a:pPr lvl="1"/>
            <a:r>
              <a:rPr lang="en-US" altLang="ko-KR" dirty="0"/>
              <a:t>(h) Step 2</a:t>
            </a:r>
          </a:p>
        </p:txBody>
      </p:sp>
    </p:spTree>
    <p:extLst>
      <p:ext uri="{BB962C8B-B14F-4D97-AF65-F5344CB8AC3E}">
        <p14:creationId xmlns:p14="http://schemas.microsoft.com/office/powerpoint/2010/main" val="290709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CB8FF8-95AB-4EAA-9E04-7712D7C0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Revisit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94BE54-E29E-4EC4-9495-C58204C5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340135"/>
            <a:ext cx="101727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5E3AFF-F073-48ED-8753-6793F5C6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7D9B3D-E4F1-4DEE-A509-8A5B4FC0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Compared to state of art</a:t>
            </a:r>
          </a:p>
          <a:p>
            <a:pPr lvl="1"/>
            <a:r>
              <a:rPr lang="en-US" altLang="ko-KR" dirty="0"/>
              <a:t>Similar framerate with higher quality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E69F2D-91EF-4A57-B1C3-EDB345A0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70" y="2686385"/>
            <a:ext cx="9485459" cy="36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80A67F-721A-4F74-B3CB-F1E3FE9D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To Do?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C50E6-3584-47DA-ADB5-52AC70337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Condition</a:t>
            </a:r>
          </a:p>
          <a:p>
            <a:pPr lvl="1"/>
            <a:r>
              <a:rPr lang="en-US" altLang="ko-KR" dirty="0"/>
              <a:t>Static scene + Dynamic view + Opaque objects</a:t>
            </a:r>
          </a:p>
          <a:p>
            <a:r>
              <a:rPr lang="en-US" altLang="ko-KR" dirty="0"/>
              <a:t>Goal</a:t>
            </a:r>
          </a:p>
          <a:p>
            <a:pPr lvl="1"/>
            <a:r>
              <a:rPr lang="en-US" altLang="ko-KR" dirty="0"/>
              <a:t>Render complex light paths with multiple glossy interactions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FB0619-D0F3-4A46-8693-D349BE9F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429" y="3827758"/>
            <a:ext cx="3700668" cy="2310606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FABE8843-9BC3-4B6F-9705-8432E118327E}"/>
              </a:ext>
            </a:extLst>
          </p:cNvPr>
          <p:cNvSpPr/>
          <p:nvPr/>
        </p:nvSpPr>
        <p:spPr>
          <a:xfrm>
            <a:off x="7952763" y="4144161"/>
            <a:ext cx="721453" cy="69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E0CBF86-190A-459E-86C4-12BE2501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52" y="3827758"/>
            <a:ext cx="3956112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0FF2DE-89E5-45AE-B5FA-D3FE0599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Glossy Probe Reprojection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1977B9-A8A2-4476-B6FE-99B6831C0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9672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In this paper, Glossy == Non-diffuse</a:t>
            </a:r>
          </a:p>
          <a:p>
            <a:r>
              <a:rPr lang="en-US" altLang="ko-KR" dirty="0"/>
              <a:t>Probe </a:t>
            </a:r>
          </a:p>
          <a:p>
            <a:pPr lvl="1"/>
            <a:r>
              <a:rPr lang="en-US" altLang="ko-KR" dirty="0"/>
              <a:t>Lots of use in baked-rendering</a:t>
            </a:r>
          </a:p>
          <a:p>
            <a:pPr lvl="1"/>
            <a:r>
              <a:rPr lang="en-US" altLang="ko-KR" dirty="0"/>
              <a:t>Stores information about surroundings</a:t>
            </a:r>
          </a:p>
          <a:p>
            <a:pPr lvl="1"/>
            <a:r>
              <a:rPr lang="en-US" altLang="ko-KR" dirty="0"/>
              <a:t>i.e. A </a:t>
            </a:r>
            <a:r>
              <a:rPr lang="en-US" altLang="ko-KR" dirty="0" err="1"/>
              <a:t>cubemap</a:t>
            </a:r>
            <a:r>
              <a:rPr lang="en-US" altLang="ko-KR" dirty="0"/>
              <a:t> that is rendered from its origin</a:t>
            </a:r>
          </a:p>
          <a:p>
            <a:r>
              <a:rPr lang="en-US" altLang="ko-KR" dirty="0"/>
              <a:t>Reprojection</a:t>
            </a:r>
          </a:p>
          <a:p>
            <a:pPr lvl="1"/>
            <a:r>
              <a:rPr lang="en-US" altLang="ko-KR" dirty="0"/>
              <a:t>Projection == Novel view -&gt; Background</a:t>
            </a:r>
          </a:p>
          <a:p>
            <a:pPr lvl="1"/>
            <a:r>
              <a:rPr lang="en-US" altLang="ko-KR" dirty="0"/>
              <a:t>Reprojection == Background -&gt; Probe</a:t>
            </a:r>
          </a:p>
          <a:p>
            <a:pPr lvl="1"/>
            <a:r>
              <a:rPr lang="en-US" altLang="ko-KR" dirty="0"/>
              <a:t>Estimates Reflector == Find sample point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5F54E6-37A1-4CAB-BD69-6E6F9DF8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74" y="2580842"/>
            <a:ext cx="3547145" cy="169631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AE19BD0-2A11-4EDB-81A4-D2FF7D6AB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835" y="4369436"/>
            <a:ext cx="2624943" cy="22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3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A468B1-D61C-4990-8AF1-5EEFCB07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Interactive Global Illumination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618F63-5D82-473D-ADF2-C3F6FE475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this paper, Interactive == Dynamic view</a:t>
            </a:r>
          </a:p>
          <a:p>
            <a:pPr lvl="1"/>
            <a:r>
              <a:rPr lang="en-US" altLang="ko-KR" dirty="0"/>
              <a:t>Dynamic view ~= Novel view</a:t>
            </a:r>
          </a:p>
          <a:p>
            <a:pPr lvl="1"/>
            <a:r>
              <a:rPr lang="en-US" altLang="ko-KR" dirty="0"/>
              <a:t>Dynamic view position</a:t>
            </a:r>
          </a:p>
          <a:p>
            <a:pPr lvl="1"/>
            <a:r>
              <a:rPr lang="en-US" altLang="ko-KR" dirty="0"/>
              <a:t>Dynamic view orientation</a:t>
            </a:r>
          </a:p>
          <a:p>
            <a:pPr lvl="1"/>
            <a:r>
              <a:rPr lang="en-US" altLang="ko-KR" dirty="0"/>
              <a:t>But static scene</a:t>
            </a:r>
          </a:p>
          <a:p>
            <a:r>
              <a:rPr lang="en-US" altLang="ko-KR" dirty="0"/>
              <a:t>Yet another real-time global illumination approximation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032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B799D3-3B8E-4CD1-8FA9-8E6FE798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Why Not Reflection Probe?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81F951-CCCF-4C1A-88CC-25151EC6B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Capture surroundings + Use environment mapping</a:t>
            </a:r>
          </a:p>
          <a:p>
            <a:r>
              <a:rPr lang="en-US" altLang="ko-KR" dirty="0"/>
              <a:t>Not capturing </a:t>
            </a:r>
            <a:r>
              <a:rPr lang="en-US" altLang="ko-KR" b="1" dirty="0"/>
              <a:t>num(bounces) &gt; 1 </a:t>
            </a:r>
            <a:r>
              <a:rPr lang="en-US" altLang="ko-KR" dirty="0"/>
              <a:t>indirect light</a:t>
            </a:r>
          </a:p>
          <a:p>
            <a:pPr lvl="1"/>
            <a:r>
              <a:rPr lang="en-US" altLang="ko-KR" dirty="0"/>
              <a:t>== multiple bounce glossy path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AFDD63-B20F-4AFE-A818-4FC00F05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01" y="3408924"/>
            <a:ext cx="4954715" cy="25204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6BD65D-C7A5-43AF-AD1E-444EF08A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823" y="3408924"/>
            <a:ext cx="4036741" cy="2520442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D3FB64D-EFB1-4D14-823D-F433A2155B08}"/>
              </a:ext>
            </a:extLst>
          </p:cNvPr>
          <p:cNvSpPr/>
          <p:nvPr/>
        </p:nvSpPr>
        <p:spPr>
          <a:xfrm>
            <a:off x="8582193" y="3625075"/>
            <a:ext cx="769590" cy="7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41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A3ED3-8367-4511-9925-25B2E836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Not Ray Tracing?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4E37C2-3A77-4E39-8F9A-D1063ABE8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Requires high sample count</a:t>
            </a:r>
          </a:p>
          <a:p>
            <a:pPr lvl="1"/>
            <a:r>
              <a:rPr lang="en-US" altLang="ko-KR" dirty="0"/>
              <a:t>Hard to capture details</a:t>
            </a:r>
          </a:p>
          <a:p>
            <a:pPr lvl="2"/>
            <a:r>
              <a:rPr lang="en-US" altLang="ko-KR" dirty="0"/>
              <a:t>High geometric complexity</a:t>
            </a:r>
          </a:p>
          <a:p>
            <a:pPr lvl="2"/>
            <a:r>
              <a:rPr lang="en-US" altLang="ko-KR" dirty="0"/>
              <a:t>Smooth surfaces</a:t>
            </a:r>
          </a:p>
          <a:p>
            <a:r>
              <a:rPr lang="en-US" altLang="ko-KR" dirty="0"/>
              <a:t>Limitation of existing denoisers</a:t>
            </a:r>
          </a:p>
          <a:p>
            <a:pPr lvl="1"/>
            <a:r>
              <a:rPr lang="en-US" altLang="ko-KR" dirty="0"/>
              <a:t>Reconstruction of dynamic glossy and specular reflections from low-sample renderings is a known limitation of existing denoisers.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32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CB8FF8-95AB-4EAA-9E04-7712D7C0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94BE54-E29E-4EC4-9495-C58204C5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776362"/>
            <a:ext cx="10172700" cy="2714625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24F497C-BD17-4D69-813E-D65B4F181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Separate diffuse, specular lighting contributions</a:t>
            </a:r>
          </a:p>
          <a:p>
            <a:pPr lvl="1"/>
            <a:r>
              <a:rPr lang="en-US" altLang="ko-KR" dirty="0"/>
              <a:t>Diffuse</a:t>
            </a:r>
            <a:r>
              <a:rPr lang="ko-KR" altLang="en-US" dirty="0"/>
              <a:t> </a:t>
            </a:r>
            <a:r>
              <a:rPr lang="en-US" altLang="ko-KR" dirty="0"/>
              <a:t>part pre-computed by path-tracing</a:t>
            </a:r>
          </a:p>
        </p:txBody>
      </p:sp>
    </p:spTree>
    <p:extLst>
      <p:ext uri="{BB962C8B-B14F-4D97-AF65-F5344CB8AC3E}">
        <p14:creationId xmlns:p14="http://schemas.microsoft.com/office/powerpoint/2010/main" val="54593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231035-0AFD-4ADE-9AFC-9FA594DE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Three Challenges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42B5BE-CDC0-44EE-9CF3-ED865C2C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/>
              <a:t>Reducing memory footprint of the probes</a:t>
            </a:r>
          </a:p>
          <a:p>
            <a:pPr marL="514350" indent="-514350">
              <a:buAutoNum type="arabicPeriod"/>
            </a:pPr>
            <a:r>
              <a:rPr lang="en-US" altLang="ko-KR" dirty="0"/>
              <a:t>Efficiently and accurately </a:t>
            </a:r>
            <a:r>
              <a:rPr lang="en-US" altLang="ko-KR" dirty="0" err="1"/>
              <a:t>reprojecting</a:t>
            </a:r>
            <a:r>
              <a:rPr lang="en-US" altLang="ko-KR" dirty="0"/>
              <a:t> glossy path information to the novel view</a:t>
            </a:r>
          </a:p>
          <a:p>
            <a:pPr marL="514350" indent="-514350">
              <a:buAutoNum type="arabicPeriod"/>
            </a:pPr>
            <a:r>
              <a:rPr lang="en-US" altLang="ko-KR" dirty="0"/>
              <a:t>Avoiding sharpening at glossy reflection occlusion boundaries</a:t>
            </a:r>
          </a:p>
        </p:txBody>
      </p:sp>
    </p:spTree>
    <p:extLst>
      <p:ext uri="{BB962C8B-B14F-4D97-AF65-F5344CB8AC3E}">
        <p14:creationId xmlns:p14="http://schemas.microsoft.com/office/powerpoint/2010/main" val="109623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1A4C2A-E35D-4DE4-83FA-541066E9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Probe Generation And Storage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744C04-9C12-44FC-88E5-1BE07219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Adaptive light probe parameterization</a:t>
            </a:r>
          </a:p>
          <a:p>
            <a:pPr lvl="1"/>
            <a:r>
              <a:rPr lang="en-US" altLang="ko-KR" dirty="0"/>
              <a:t>== more storage for detailed regions</a:t>
            </a:r>
          </a:p>
          <a:p>
            <a:r>
              <a:rPr lang="en-US" altLang="ko-KR" dirty="0"/>
              <a:t>For each probe</a:t>
            </a:r>
          </a:p>
          <a:p>
            <a:pPr lvl="1"/>
            <a:r>
              <a:rPr lang="en-US" altLang="ko-KR" dirty="0"/>
              <a:t>(a) Glossy color</a:t>
            </a:r>
          </a:p>
          <a:p>
            <a:pPr lvl="2"/>
            <a:r>
              <a:rPr lang="en-US" altLang="ko-KR" dirty="0"/>
              <a:t>By path-tracing specular lobe</a:t>
            </a:r>
          </a:p>
          <a:p>
            <a:pPr lvl="1"/>
            <a:r>
              <a:rPr lang="en-US" altLang="ko-KR" dirty="0"/>
              <a:t>(b) Reflector geometry information</a:t>
            </a:r>
          </a:p>
          <a:p>
            <a:pPr lvl="1"/>
            <a:r>
              <a:rPr lang="en-US" altLang="ko-KR" dirty="0"/>
              <a:t>(c) Reflected positions</a:t>
            </a:r>
          </a:p>
          <a:p>
            <a:pPr lvl="2"/>
            <a:r>
              <a:rPr lang="en-US" altLang="ko-KR" dirty="0"/>
              <a:t>(b), (c) used for reflection estimation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62A19F-4AE9-4441-B452-B2D530CB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606" y="2793838"/>
            <a:ext cx="2574557" cy="39213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BE45736-3CCD-4A02-A1D2-BD2B4B29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606" y="1468275"/>
            <a:ext cx="2574557" cy="12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362</Words>
  <Application>Microsoft Office PowerPoint</Application>
  <PresentationFormat>와이드스크린</PresentationFormat>
  <Paragraphs>70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Glossy Probe Reprojection for Interactive Global Illumination</vt:lpstr>
      <vt:lpstr>What To Do?</vt:lpstr>
      <vt:lpstr>Glossy Probe Reprojection</vt:lpstr>
      <vt:lpstr>Interactive Global Illumination</vt:lpstr>
      <vt:lpstr>Why Not Reflection Probe?</vt:lpstr>
      <vt:lpstr>Why Not Ray Tracing?</vt:lpstr>
      <vt:lpstr>Overview</vt:lpstr>
      <vt:lpstr>Three Challenges</vt:lpstr>
      <vt:lpstr>1. Probe Generation And Storage</vt:lpstr>
      <vt:lpstr>2. Rendering Global Illumination</vt:lpstr>
      <vt:lpstr>3. Accurate Warping of Glossy Probes</vt:lpstr>
      <vt:lpstr>Revisit</vt:lpstr>
      <vt:lpstr>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Glossy Probe Reprojection for Interactive Global Illumination</dc:title>
  <dc:creator>하준 김</dc:creator>
  <cp:lastModifiedBy>김하준 [river0105]</cp:lastModifiedBy>
  <cp:revision>12</cp:revision>
  <dcterms:created xsi:type="dcterms:W3CDTF">2021-11-16T13:54:45Z</dcterms:created>
  <dcterms:modified xsi:type="dcterms:W3CDTF">2021-11-16T15:15:28Z</dcterms:modified>
</cp:coreProperties>
</file>